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7" r:id="rId9"/>
    <p:sldId id="266" r:id="rId10"/>
    <p:sldId id="265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3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7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4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0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0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3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471FE-5E4B-504E-97A6-26B87507CA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728F-7564-3A41-9BCD-24DFF665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math/trigonometry/seq_induction/proof_by_induction/v/proof-by-induc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 Optional Section</a:t>
            </a:r>
            <a:br>
              <a:rPr lang="en-US" dirty="0" smtClean="0"/>
            </a:br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2013-10-08</a:t>
            </a:r>
          </a:p>
          <a:p>
            <a:r>
              <a:rPr lang="en-US" dirty="0" smtClean="0"/>
              <a:t>A. Conrad Nied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</a:p>
          <a:p>
            <a:r>
              <a:rPr lang="en-US" dirty="0" smtClean="0"/>
              <a:t>Imagine all of the numbers are in an array (indexed by itself) and search for the integer root</a:t>
            </a:r>
            <a:endParaRPr lang="en-US" dirty="0">
              <a:latin typeface="Monotype Corsiva"/>
              <a:cs typeface="Monotype Corsiva"/>
            </a:endParaRPr>
          </a:p>
          <a:p>
            <a:r>
              <a:rPr lang="en-US" dirty="0" smtClean="0"/>
              <a:t>What number should we start with first?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0, 1, x / 2, x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729013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0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with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, jump = x; search(x,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, jump)</a:t>
            </a:r>
          </a:p>
          <a:p>
            <a:r>
              <a:rPr lang="en-US" dirty="0" smtClean="0"/>
              <a:t>Proposition A: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&lt;= x</a:t>
            </a:r>
          </a:p>
          <a:p>
            <a:r>
              <a:rPr lang="en-US" dirty="0" smtClean="0"/>
              <a:t>Proposition B: </a:t>
            </a:r>
            <a:r>
              <a:rPr lang="en-US" dirty="0" smtClean="0">
                <a:latin typeface="Monotype Corsiva"/>
                <a:cs typeface="Monotype Corsiva"/>
              </a:rPr>
              <a:t>(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+ 1)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</a:t>
            </a:r>
            <a:r>
              <a:rPr lang="en-US" dirty="0" smtClean="0">
                <a:latin typeface="Monotype Corsiva"/>
                <a:cs typeface="Monotype Corsiva"/>
              </a:rPr>
              <a:t> (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+ 1) &gt; x</a:t>
            </a:r>
          </a:p>
          <a:p>
            <a:r>
              <a:rPr lang="en-US" dirty="0" smtClean="0"/>
              <a:t>What do we do in each case?</a:t>
            </a:r>
            <a:endParaRPr lang="en-US" dirty="0"/>
          </a:p>
          <a:p>
            <a:pPr lvl="1"/>
            <a:r>
              <a:rPr lang="en-US" dirty="0" smtClean="0"/>
              <a:t>A &amp; B</a:t>
            </a:r>
          </a:p>
          <a:p>
            <a:pPr lvl="1"/>
            <a:r>
              <a:rPr lang="en-US" dirty="0" smtClean="0"/>
              <a:t>A only</a:t>
            </a:r>
          </a:p>
          <a:p>
            <a:pPr lvl="1"/>
            <a:r>
              <a:rPr lang="en-US" dirty="0" smtClean="0"/>
              <a:t>B only</a:t>
            </a:r>
          </a:p>
          <a:p>
            <a:pPr lvl="1"/>
            <a:r>
              <a:rPr lang="en-US" dirty="0" smtClean="0"/>
              <a:t>Neither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614189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702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with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, jump = x; search(x,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, jump)</a:t>
            </a:r>
          </a:p>
          <a:p>
            <a:r>
              <a:rPr lang="en-US" dirty="0" smtClean="0"/>
              <a:t>Proposition A: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&lt;= x</a:t>
            </a:r>
          </a:p>
          <a:p>
            <a:r>
              <a:rPr lang="en-US" dirty="0" smtClean="0"/>
              <a:t>Proposition B: </a:t>
            </a:r>
            <a:r>
              <a:rPr lang="en-US" dirty="0" smtClean="0">
                <a:latin typeface="Monotype Corsiva"/>
                <a:cs typeface="Monotype Corsiva"/>
              </a:rPr>
              <a:t>(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+ 1)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</a:t>
            </a:r>
            <a:r>
              <a:rPr lang="en-US" dirty="0" smtClean="0">
                <a:latin typeface="Monotype Corsiva"/>
                <a:cs typeface="Monotype Corsiva"/>
              </a:rPr>
              <a:t> (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+ 1) &gt; x</a:t>
            </a:r>
          </a:p>
          <a:p>
            <a:r>
              <a:rPr lang="en-US" dirty="0" smtClean="0"/>
              <a:t>What do we do in each case?</a:t>
            </a:r>
            <a:endParaRPr lang="en-US" dirty="0"/>
          </a:p>
          <a:p>
            <a:pPr lvl="1"/>
            <a:r>
              <a:rPr lang="en-US" dirty="0" smtClean="0"/>
              <a:t>A &amp; B		return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A only		</a:t>
            </a:r>
          </a:p>
          <a:p>
            <a:pPr lvl="1"/>
            <a:r>
              <a:rPr lang="en-US" dirty="0" smtClean="0"/>
              <a:t>B only	</a:t>
            </a:r>
            <a:endParaRPr lang="en-US" dirty="0"/>
          </a:p>
          <a:p>
            <a:pPr lvl="1"/>
            <a:r>
              <a:rPr lang="en-US" dirty="0" smtClean="0"/>
              <a:t>Neither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435379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0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with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, jump = x; search(x,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, jump)</a:t>
            </a:r>
          </a:p>
          <a:p>
            <a:r>
              <a:rPr lang="en-US" dirty="0" smtClean="0"/>
              <a:t>Proposition A: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&lt;= x</a:t>
            </a:r>
          </a:p>
          <a:p>
            <a:r>
              <a:rPr lang="en-US" dirty="0" smtClean="0"/>
              <a:t>Proposition B: </a:t>
            </a:r>
            <a:r>
              <a:rPr lang="en-US" dirty="0" smtClean="0">
                <a:latin typeface="Monotype Corsiva"/>
                <a:cs typeface="Monotype Corsiva"/>
              </a:rPr>
              <a:t>(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+ 1)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</a:t>
            </a:r>
            <a:r>
              <a:rPr lang="en-US" dirty="0" smtClean="0">
                <a:latin typeface="Monotype Corsiva"/>
                <a:cs typeface="Monotype Corsiva"/>
              </a:rPr>
              <a:t> (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+ 1) &gt; x</a:t>
            </a:r>
          </a:p>
          <a:p>
            <a:r>
              <a:rPr lang="en-US" dirty="0" smtClean="0"/>
              <a:t>What do we do in each case?</a:t>
            </a:r>
            <a:endParaRPr lang="en-US" dirty="0"/>
          </a:p>
          <a:p>
            <a:pPr lvl="1"/>
            <a:r>
              <a:rPr lang="en-US" dirty="0" smtClean="0"/>
              <a:t>A &amp; B		return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A only		jump /= 2; search(x, </a:t>
            </a:r>
            <a:r>
              <a:rPr lang="en-US" dirty="0" err="1" smtClean="0"/>
              <a:t>i</a:t>
            </a:r>
            <a:r>
              <a:rPr lang="en-US" dirty="0" smtClean="0"/>
              <a:t> + jump, jump)</a:t>
            </a:r>
          </a:p>
          <a:p>
            <a:pPr lvl="1"/>
            <a:r>
              <a:rPr lang="en-US" dirty="0" smtClean="0"/>
              <a:t>B only		jump /= 2; search(x, </a:t>
            </a:r>
            <a:r>
              <a:rPr lang="en-US" dirty="0" err="1" smtClean="0"/>
              <a:t>i</a:t>
            </a:r>
            <a:r>
              <a:rPr lang="en-US" dirty="0" smtClean="0"/>
              <a:t> - jump, jump)</a:t>
            </a:r>
          </a:p>
          <a:p>
            <a:pPr lvl="1"/>
            <a:r>
              <a:rPr lang="en-US" dirty="0" smtClean="0"/>
              <a:t>Neither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308786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8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with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, jump = x; search(x,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, jump)</a:t>
            </a:r>
          </a:p>
          <a:p>
            <a:r>
              <a:rPr lang="en-US" dirty="0" smtClean="0"/>
              <a:t>Proposition A: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&lt;= x</a:t>
            </a:r>
          </a:p>
          <a:p>
            <a:r>
              <a:rPr lang="en-US" dirty="0" smtClean="0"/>
              <a:t>Proposition B: </a:t>
            </a:r>
            <a:r>
              <a:rPr lang="en-US" dirty="0" smtClean="0">
                <a:latin typeface="Monotype Corsiva"/>
                <a:cs typeface="Monotype Corsiva"/>
              </a:rPr>
              <a:t>(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+ 1)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</a:t>
            </a:r>
            <a:r>
              <a:rPr lang="en-US" dirty="0" smtClean="0">
                <a:latin typeface="Monotype Corsiva"/>
                <a:cs typeface="Monotype Corsiva"/>
              </a:rPr>
              <a:t> (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+ 1) &gt; x</a:t>
            </a:r>
          </a:p>
          <a:p>
            <a:r>
              <a:rPr lang="en-US" dirty="0" smtClean="0"/>
              <a:t>What do we do in each case?</a:t>
            </a:r>
            <a:endParaRPr lang="en-US" dirty="0"/>
          </a:p>
          <a:p>
            <a:pPr lvl="1"/>
            <a:r>
              <a:rPr lang="en-US" dirty="0" smtClean="0"/>
              <a:t>A &amp; B		return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A only		jump /= 2; search(x, </a:t>
            </a:r>
            <a:r>
              <a:rPr lang="en-US" dirty="0" err="1" smtClean="0"/>
              <a:t>i</a:t>
            </a:r>
            <a:r>
              <a:rPr lang="en-US" dirty="0" smtClean="0"/>
              <a:t> + jump, jump)</a:t>
            </a:r>
          </a:p>
          <a:p>
            <a:pPr lvl="1"/>
            <a:r>
              <a:rPr lang="en-US" dirty="0" smtClean="0"/>
              <a:t>B only		jump /= 2; search(x, </a:t>
            </a:r>
            <a:r>
              <a:rPr lang="en-US" dirty="0" err="1" smtClean="0"/>
              <a:t>i</a:t>
            </a:r>
            <a:r>
              <a:rPr lang="en-US" dirty="0" smtClean="0"/>
              <a:t> - jump, jump)</a:t>
            </a:r>
          </a:p>
          <a:p>
            <a:pPr lvl="1"/>
            <a:r>
              <a:rPr lang="en-US" dirty="0" smtClean="0"/>
              <a:t>Neither	throw </a:t>
            </a:r>
            <a:r>
              <a:rPr lang="en-US" dirty="0" err="1" smtClean="0">
                <a:latin typeface="Monotype Corsiva"/>
                <a:cs typeface="Monotype Corsiva"/>
              </a:rPr>
              <a:t>WhatJustHappenedException</a:t>
            </a:r>
            <a:r>
              <a:rPr lang="en-US" dirty="0" smtClean="0">
                <a:latin typeface="Monotype Corsiva"/>
                <a:cs typeface="Monotype Corsiva"/>
              </a:rPr>
              <a:t>()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087287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31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</a:t>
            </a:r>
            <a:endParaRPr lang="en-US" dirty="0"/>
          </a:p>
          <a:p>
            <a:pPr marL="0" indent="0">
              <a:buNone/>
            </a:pPr>
            <a:r>
              <a:rPr lang="en-US" sz="1700" dirty="0" err="1" smtClean="0">
                <a:latin typeface="Courier"/>
                <a:cs typeface="Courier"/>
              </a:rPr>
              <a:t>intSqrt</a:t>
            </a:r>
            <a:r>
              <a:rPr lang="en-US" sz="1700" dirty="0" smtClean="0">
                <a:latin typeface="Courier"/>
                <a:cs typeface="Courier"/>
              </a:rPr>
              <a:t>(</a:t>
            </a:r>
            <a:r>
              <a:rPr lang="en-US" sz="1700" dirty="0">
                <a:latin typeface="Courier"/>
                <a:cs typeface="Courier"/>
              </a:rPr>
              <a:t>x</a:t>
            </a:r>
            <a:r>
              <a:rPr lang="en-US" sz="17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return search(x, x / 2, </a:t>
            </a:r>
            <a:r>
              <a:rPr lang="en-US" sz="1700" dirty="0">
                <a:latin typeface="Courier"/>
                <a:cs typeface="Courier"/>
              </a:rPr>
              <a:t>x</a:t>
            </a:r>
            <a:r>
              <a:rPr lang="en-US" sz="1700" dirty="0" smtClean="0">
                <a:latin typeface="Courier"/>
                <a:cs typeface="Courier"/>
              </a:rPr>
              <a:t> / 2)</a:t>
            </a:r>
          </a:p>
          <a:p>
            <a:pPr marL="0" indent="0">
              <a:buNone/>
            </a:pPr>
            <a:r>
              <a:rPr lang="en-US" sz="1700" dirty="0" smtClean="0">
                <a:latin typeface="Courier"/>
                <a:cs typeface="Courier"/>
              </a:rPr>
              <a:t>Search(x, </a:t>
            </a:r>
            <a:r>
              <a:rPr lang="en-US" sz="1700" dirty="0" err="1" smtClean="0">
                <a:latin typeface="Courier"/>
                <a:cs typeface="Courier"/>
              </a:rPr>
              <a:t>i</a:t>
            </a:r>
            <a:r>
              <a:rPr lang="en-US" sz="1700" dirty="0" smtClean="0">
                <a:latin typeface="Courier"/>
                <a:cs typeface="Courier"/>
              </a:rPr>
              <a:t>, jump):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if(</a:t>
            </a:r>
            <a:r>
              <a:rPr lang="en-US" sz="1700" dirty="0" err="1" smtClean="0">
                <a:latin typeface="Courier"/>
                <a:cs typeface="Courier"/>
              </a:rPr>
              <a:t>i</a:t>
            </a:r>
            <a:r>
              <a:rPr lang="en-US" sz="1700" dirty="0" smtClean="0">
                <a:latin typeface="Courier"/>
                <a:cs typeface="Courier"/>
              </a:rPr>
              <a:t> * </a:t>
            </a:r>
            <a:r>
              <a:rPr lang="en-US" sz="1700" dirty="0" err="1" smtClean="0">
                <a:latin typeface="Courier"/>
                <a:cs typeface="Courier"/>
              </a:rPr>
              <a:t>i</a:t>
            </a:r>
            <a:r>
              <a:rPr lang="en-US" sz="1700" dirty="0" smtClean="0">
                <a:latin typeface="Courier"/>
                <a:cs typeface="Courier"/>
              </a:rPr>
              <a:t> &lt;= x)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if((i+1)(i+1) &gt; x)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	return </a:t>
            </a:r>
            <a:r>
              <a:rPr lang="en-US" sz="1700" dirty="0" err="1" smtClean="0">
                <a:latin typeface="Courier"/>
                <a:cs typeface="Courier"/>
              </a:rPr>
              <a:t>i</a:t>
            </a:r>
            <a:endParaRPr lang="en-US" sz="17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else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	jump /= 2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	return search(x, </a:t>
            </a:r>
            <a:r>
              <a:rPr lang="en-US" sz="1700" dirty="0" err="1" smtClean="0">
                <a:latin typeface="Courier"/>
                <a:cs typeface="Courier"/>
              </a:rPr>
              <a:t>i</a:t>
            </a:r>
            <a:r>
              <a:rPr lang="en-US" sz="1700" dirty="0" smtClean="0">
                <a:latin typeface="Courier"/>
                <a:cs typeface="Courier"/>
              </a:rPr>
              <a:t> + jump, jump)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else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jump /= 2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return search(x, </a:t>
            </a:r>
            <a:r>
              <a:rPr lang="en-US" sz="1700" dirty="0" err="1" smtClean="0">
                <a:latin typeface="Courier"/>
                <a:cs typeface="Courier"/>
              </a:rPr>
              <a:t>i</a:t>
            </a:r>
            <a:r>
              <a:rPr lang="en-US" sz="1700" dirty="0" smtClean="0">
                <a:latin typeface="Courier"/>
                <a:cs typeface="Courier"/>
              </a:rPr>
              <a:t> – jump, jump)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966886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0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</a:t>
            </a:r>
          </a:p>
          <a:p>
            <a:pPr lvl="1"/>
            <a:r>
              <a:rPr lang="en-US" dirty="0" smtClean="0"/>
              <a:t>T(1) = 1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(N) = 1  + T(N / 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O(    ?    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771598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79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</a:t>
            </a:r>
          </a:p>
          <a:p>
            <a:pPr lvl="1"/>
            <a:r>
              <a:rPr lang="en-US" dirty="0" smtClean="0"/>
              <a:t>T(1) = 1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(N) = 1  + T(N / 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O(log(n))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403124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2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Stuck</a:t>
            </a:r>
            <a:r>
              <a:rPr lang="en-US" dirty="0"/>
              <a:t> </a:t>
            </a:r>
            <a:r>
              <a:rPr lang="en-US" dirty="0" smtClean="0"/>
              <a:t>on Proof </a:t>
            </a:r>
            <a:r>
              <a:rPr lang="en-US" smtClean="0"/>
              <a:t>by Induction?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Khan Academy!</a:t>
            </a:r>
          </a:p>
          <a:p>
            <a:pPr lvl="1"/>
            <a:r>
              <a:rPr lang="en-US" dirty="0" smtClean="0">
                <a:hlinkClick r:id="rId2"/>
              </a:rPr>
              <a:t>https://www.khanacademy.org/math/trigonometry/seq_induction/proof_by_induction/v/proof-by-induction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6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Interview Question / Runtime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find the integer square root of a number?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794168"/>
              </p:ext>
            </p:extLst>
          </p:nvPr>
        </p:nvGraphicFramePr>
        <p:xfrm>
          <a:off x="3202920" y="2761398"/>
          <a:ext cx="2734817" cy="2532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2920" y="2761398"/>
                        <a:ext cx="2734817" cy="2532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8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 through the list of numbers from 1 to </a:t>
            </a:r>
            <a:r>
              <a:rPr lang="en-US" dirty="0" smtClean="0">
                <a:latin typeface="Monotype Corsiva"/>
                <a:cs typeface="Monotype Corsiva"/>
              </a:rPr>
              <a:t>x</a:t>
            </a:r>
            <a:r>
              <a:rPr lang="en-US" dirty="0"/>
              <a:t> </a:t>
            </a:r>
            <a:r>
              <a:rPr lang="en-US" dirty="0" smtClean="0"/>
              <a:t>. Call this value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.</a:t>
            </a:r>
            <a:endParaRPr lang="en-US" dirty="0" smtClean="0"/>
          </a:p>
          <a:p>
            <a:r>
              <a:rPr lang="en-US" dirty="0" smtClean="0"/>
              <a:t>What cases do we have?</a:t>
            </a:r>
            <a:endParaRPr lang="en-US" dirty="0" smtClean="0">
              <a:latin typeface="Monotype Corsiva"/>
              <a:cs typeface="Monotype Corsiva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2112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9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 through the list of numbers from 1 to </a:t>
            </a:r>
            <a:r>
              <a:rPr lang="en-US" dirty="0" smtClean="0">
                <a:latin typeface="Monotype Corsiva"/>
                <a:cs typeface="Monotype Corsiva"/>
              </a:rPr>
              <a:t>x</a:t>
            </a:r>
            <a:r>
              <a:rPr lang="en-US" dirty="0"/>
              <a:t> </a:t>
            </a:r>
            <a:r>
              <a:rPr lang="en-US" dirty="0" smtClean="0"/>
              <a:t>. Call this value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.</a:t>
            </a:r>
            <a:endParaRPr lang="en-US" dirty="0" smtClean="0"/>
          </a:p>
          <a:p>
            <a:r>
              <a:rPr lang="en-US" dirty="0" smtClean="0"/>
              <a:t>What cases do we have?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&lt; x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== x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&gt; x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825729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 through the list of numbers from 1 to </a:t>
            </a:r>
            <a:r>
              <a:rPr lang="en-US" dirty="0" smtClean="0">
                <a:latin typeface="Monotype Corsiva"/>
                <a:cs typeface="Monotype Corsiva"/>
              </a:rPr>
              <a:t>x</a:t>
            </a:r>
            <a:r>
              <a:rPr lang="en-US" dirty="0"/>
              <a:t> </a:t>
            </a:r>
            <a:r>
              <a:rPr lang="en-US" dirty="0" smtClean="0"/>
              <a:t>. Call this value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.</a:t>
            </a:r>
            <a:endParaRPr lang="en-US" dirty="0" smtClean="0"/>
          </a:p>
          <a:p>
            <a:r>
              <a:rPr lang="en-US" dirty="0" smtClean="0"/>
              <a:t>What cases do we have?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&lt; x		</a:t>
            </a:r>
            <a:r>
              <a:rPr lang="en-US" dirty="0" smtClean="0"/>
              <a:t>increment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== x		</a:t>
            </a:r>
            <a:r>
              <a:rPr lang="en-US" dirty="0" smtClean="0"/>
              <a:t>return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&gt; x		</a:t>
            </a:r>
            <a:r>
              <a:rPr lang="en-US" dirty="0" smtClean="0"/>
              <a:t>return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- 1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622006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00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&lt; x		</a:t>
            </a:r>
            <a:r>
              <a:rPr lang="en-US" dirty="0" smtClean="0"/>
              <a:t>increment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== x		</a:t>
            </a:r>
            <a:r>
              <a:rPr lang="en-US" dirty="0" smtClean="0"/>
              <a:t>return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endParaRPr lang="en-US" dirty="0" smtClean="0">
              <a:latin typeface="Monotype Corsiva"/>
              <a:cs typeface="Monotype Corsiva"/>
            </a:endParaRP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</a:t>
            </a:r>
            <a:r>
              <a:rPr lang="en-US" dirty="0" smtClean="0">
                <a:latin typeface="Monotype Corsiva"/>
                <a:ea typeface="ＭＳ ゴシック"/>
                <a:cs typeface="Monotype Corsiva"/>
                <a:sym typeface="Wingdings"/>
              </a:rPr>
              <a:t>× </a:t>
            </a:r>
            <a:r>
              <a:rPr lang="en-US" dirty="0" err="1" smtClean="0">
                <a:latin typeface="Monotype Corsiva"/>
                <a:cs typeface="Monotype Corsiva"/>
                <a:sym typeface="Wingdings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&gt; x		</a:t>
            </a:r>
            <a:r>
              <a:rPr lang="en-US" dirty="0" smtClean="0"/>
              <a:t>return </a:t>
            </a:r>
            <a:r>
              <a:rPr lang="en-US" dirty="0" err="1" smtClean="0">
                <a:latin typeface="Monotype Corsiva"/>
                <a:cs typeface="Monotype Corsiva"/>
              </a:rPr>
              <a:t>i</a:t>
            </a:r>
            <a:r>
              <a:rPr lang="en-US" dirty="0" smtClean="0">
                <a:latin typeface="Monotype Corsiva"/>
                <a:cs typeface="Monotype Corsiva"/>
              </a:rPr>
              <a:t> – 1</a:t>
            </a:r>
          </a:p>
          <a:p>
            <a:r>
              <a:rPr lang="en-US" dirty="0" smtClean="0"/>
              <a:t>Implementation:</a:t>
            </a:r>
            <a:endParaRPr lang="en-US" dirty="0">
              <a:latin typeface="Monotype Corsiva"/>
              <a:cs typeface="Monotype Corsiva"/>
            </a:endParaRPr>
          </a:p>
          <a:p>
            <a:pPr marL="0" indent="0">
              <a:buNone/>
            </a:pPr>
            <a:r>
              <a:rPr lang="en-US" dirty="0">
                <a:latin typeface="Times"/>
                <a:cs typeface="Times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= 1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while(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*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&lt; x)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return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- 1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121145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06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  <a:endParaRPr lang="en-US" dirty="0">
              <a:latin typeface="Monotype Corsiva"/>
              <a:cs typeface="Monotype Corsiva"/>
            </a:endParaRPr>
          </a:p>
          <a:p>
            <a:pPr marL="0" indent="0">
              <a:buNone/>
            </a:pPr>
            <a:r>
              <a:rPr lang="en-US" dirty="0">
                <a:latin typeface="Times"/>
                <a:cs typeface="Times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= 1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while(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*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&lt; x)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return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– 1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dirty="0" smtClean="0">
                <a:latin typeface="Calibri"/>
                <a:cs typeface="Calibri"/>
              </a:rPr>
              <a:t>Runtime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O(  ?  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151457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8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  <a:endParaRPr lang="en-US" dirty="0">
              <a:latin typeface="Monotype Corsiva"/>
              <a:cs typeface="Monotype Corsiva"/>
            </a:endParaRPr>
          </a:p>
          <a:p>
            <a:pPr marL="0" indent="0">
              <a:buNone/>
            </a:pPr>
            <a:r>
              <a:rPr lang="en-US" dirty="0">
                <a:latin typeface="Times"/>
                <a:cs typeface="Times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= 1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while(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*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&lt; x)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return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– 1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dirty="0" smtClean="0">
                <a:latin typeface="Calibri"/>
                <a:cs typeface="Calibri"/>
              </a:rPr>
              <a:t>Runtime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O(n</a:t>
            </a:r>
            <a:r>
              <a:rPr lang="en-US" baseline="30000" dirty="0" smtClean="0">
                <a:latin typeface="Calibri"/>
                <a:cs typeface="Calibri"/>
              </a:rPr>
              <a:t>0.5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532683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75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Integer Square Root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  <a:endParaRPr lang="en-US" dirty="0">
              <a:latin typeface="Monotype Corsiva"/>
              <a:cs typeface="Monotype Corsiva"/>
            </a:endParaRPr>
          </a:p>
          <a:p>
            <a:pPr marL="0" indent="0">
              <a:buNone/>
            </a:pPr>
            <a:r>
              <a:rPr lang="en-US" dirty="0">
                <a:latin typeface="Times"/>
                <a:cs typeface="Times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= 1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while(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*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&lt; x)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return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– 1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dirty="0" smtClean="0">
                <a:latin typeface="Calibri"/>
                <a:cs typeface="Calibri"/>
              </a:rPr>
              <a:t>Runtime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O(n</a:t>
            </a:r>
            <a:r>
              <a:rPr lang="en-US" baseline="30000" dirty="0" smtClean="0">
                <a:latin typeface="Calibri"/>
                <a:cs typeface="Calibri"/>
              </a:rPr>
              <a:t>0.5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r>
              <a:rPr lang="en-US" dirty="0" smtClean="0">
                <a:latin typeface="Calibri"/>
                <a:cs typeface="Calibri"/>
              </a:rPr>
              <a:t>Implement it in Java together &amp; add timing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74210"/>
              </p:ext>
            </p:extLst>
          </p:nvPr>
        </p:nvGraphicFramePr>
        <p:xfrm>
          <a:off x="7747748" y="425577"/>
          <a:ext cx="1167437" cy="108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342900" imgH="317500" progId="Equation.3">
                  <p:embed/>
                </p:oleObj>
              </mc:Choice>
              <mc:Fallback>
                <p:oleObj name="Equation" r:id="rId3" imgW="342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748" y="425577"/>
                        <a:ext cx="1167437" cy="108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47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492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ゴシック</vt:lpstr>
      <vt:lpstr>Arial</vt:lpstr>
      <vt:lpstr>Calibri</vt:lpstr>
      <vt:lpstr>Courier</vt:lpstr>
      <vt:lpstr>Monotype Corsiva</vt:lpstr>
      <vt:lpstr>Times</vt:lpstr>
      <vt:lpstr>Wingdings</vt:lpstr>
      <vt:lpstr>Office Theme</vt:lpstr>
      <vt:lpstr>Equation</vt:lpstr>
      <vt:lpstr>CSE 373 Optional Section Runtime Analysis</vt:lpstr>
      <vt:lpstr>Interview Question / Runtime Analysis</vt:lpstr>
      <vt:lpstr>Integer Square Root Solution 1</vt:lpstr>
      <vt:lpstr>Integer Square Root Solution 1</vt:lpstr>
      <vt:lpstr>Integer Square Root Solution 1</vt:lpstr>
      <vt:lpstr>Integer Square Root Solution 1</vt:lpstr>
      <vt:lpstr>Integer Square Root Solution 1</vt:lpstr>
      <vt:lpstr>Integer Square Root Solution 1</vt:lpstr>
      <vt:lpstr>Integer Square Root Solution 1</vt:lpstr>
      <vt:lpstr>Integer Square Root Solution 2</vt:lpstr>
      <vt:lpstr>Integer Square Root Solution 2</vt:lpstr>
      <vt:lpstr>Integer Square Root Solution 2</vt:lpstr>
      <vt:lpstr>Integer Square Root Solution 2</vt:lpstr>
      <vt:lpstr>Integer Square Root Solution 2</vt:lpstr>
      <vt:lpstr>Integer Square Root Solution 2</vt:lpstr>
      <vt:lpstr>Integer Square Root Solution 2</vt:lpstr>
      <vt:lpstr>Integer Square Root Solution 2</vt:lpstr>
      <vt:lpstr>Stuck on Proof by Induction?</vt:lpstr>
    </vt:vector>
  </TitlesOfParts>
  <Company>Syiyaia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 Optional Section Runtime Analysis</dc:title>
  <dc:creator>Alexander Nied</dc:creator>
  <cp:lastModifiedBy>A. Conrad Nied</cp:lastModifiedBy>
  <cp:revision>17</cp:revision>
  <dcterms:created xsi:type="dcterms:W3CDTF">2013-10-08T19:45:00Z</dcterms:created>
  <dcterms:modified xsi:type="dcterms:W3CDTF">2013-10-10T19:37:03Z</dcterms:modified>
</cp:coreProperties>
</file>